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b241064f22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b241064f22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a90ee84a20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ga90ee84a20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a90ee84a20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a90ee84a20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a90ee84a2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a90ee84a2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a90ee84a20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a90ee84a20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b1a81623d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b1a81623d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90ee84a20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a90ee84a20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b1a81623d5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b1a81623d5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b1a81623d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b1a81623d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3.png"/><Relationship Id="rId5" Type="http://schemas.openxmlformats.org/officeDocument/2006/relationships/image" Target="../media/image10.png"/><Relationship Id="rId6"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4.jpg"/><Relationship Id="rId5"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421088" y="1709350"/>
            <a:ext cx="8520600" cy="670200"/>
          </a:xfrm>
          <a:prstGeom prst="rect">
            <a:avLst/>
          </a:prstGeom>
        </p:spPr>
        <p:txBody>
          <a:bodyPr anchorCtr="0" anchor="b" bIns="91425" lIns="91425" spcFirstLastPara="1" rIns="91425" wrap="square" tIns="91425">
            <a:noAutofit/>
          </a:bodyPr>
          <a:lstStyle/>
          <a:p>
            <a:pPr indent="0" lvl="0" marL="0" rtl="0" algn="ctr">
              <a:spcBef>
                <a:spcPts val="1200"/>
              </a:spcBef>
              <a:spcAft>
                <a:spcPts val="700"/>
              </a:spcAft>
              <a:buClr>
                <a:schemeClr val="dk1"/>
              </a:buClr>
              <a:buSzPts val="1100"/>
              <a:buFont typeface="Arial"/>
              <a:buNone/>
            </a:pPr>
            <a:r>
              <a:rPr lang="ru" sz="2600">
                <a:latin typeface="Times New Roman"/>
                <a:ea typeface="Times New Roman"/>
                <a:cs typeface="Times New Roman"/>
                <a:sym typeface="Times New Roman"/>
              </a:rPr>
              <a:t>As</a:t>
            </a:r>
            <a:r>
              <a:rPr lang="ru" sz="2600">
                <a:latin typeface="Times New Roman"/>
                <a:ea typeface="Times New Roman"/>
                <a:cs typeface="Times New Roman"/>
                <a:sym typeface="Times New Roman"/>
              </a:rPr>
              <a:t>sembly and analysis of organelle genomes of Iris species and Picea abies</a:t>
            </a:r>
            <a:endParaRPr sz="2600">
              <a:latin typeface="Times New Roman"/>
              <a:ea typeface="Times New Roman"/>
              <a:cs typeface="Times New Roman"/>
              <a:sym typeface="Times New Roman"/>
            </a:endParaRPr>
          </a:p>
        </p:txBody>
      </p:sp>
      <p:sp>
        <p:nvSpPr>
          <p:cNvPr id="55" name="Google Shape;55;p13"/>
          <p:cNvSpPr txBox="1"/>
          <p:nvPr>
            <p:ph idx="1" type="subTitle"/>
          </p:nvPr>
        </p:nvSpPr>
        <p:spPr>
          <a:xfrm>
            <a:off x="5810650" y="2871725"/>
            <a:ext cx="3233100" cy="178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300"/>
              <a:buFont typeface="Arial"/>
              <a:buNone/>
            </a:pPr>
            <a:r>
              <a:rPr b="1" lang="ru" sz="1300">
                <a:solidFill>
                  <a:schemeClr val="dk1"/>
                </a:solidFill>
                <a:latin typeface="Comic Sans MS"/>
                <a:ea typeface="Comic Sans MS"/>
                <a:cs typeface="Comic Sans MS"/>
                <a:sym typeface="Comic Sans MS"/>
              </a:rPr>
              <a:t>Students:</a:t>
            </a:r>
            <a:br>
              <a:rPr b="1" lang="ru" sz="1300">
                <a:solidFill>
                  <a:schemeClr val="dk1"/>
                </a:solidFill>
                <a:latin typeface="Comic Sans MS"/>
                <a:ea typeface="Comic Sans MS"/>
                <a:cs typeface="Comic Sans MS"/>
                <a:sym typeface="Comic Sans MS"/>
              </a:rPr>
            </a:br>
            <a:r>
              <a:rPr lang="ru" sz="1300">
                <a:solidFill>
                  <a:schemeClr val="dk1"/>
                </a:solidFill>
                <a:latin typeface="Comic Sans MS"/>
                <a:ea typeface="Comic Sans MS"/>
                <a:cs typeface="Comic Sans MS"/>
                <a:sym typeface="Comic Sans MS"/>
              </a:rPr>
              <a:t>Alexandr Andreev, </a:t>
            </a:r>
            <a:endParaRPr sz="1300">
              <a:solidFill>
                <a:schemeClr val="dk1"/>
              </a:solidFill>
              <a:latin typeface="Comic Sans MS"/>
              <a:ea typeface="Comic Sans MS"/>
              <a:cs typeface="Comic Sans MS"/>
              <a:sym typeface="Comic Sans MS"/>
            </a:endParaRPr>
          </a:p>
          <a:p>
            <a:pPr indent="0" lvl="0" marL="0" rtl="0" algn="r">
              <a:spcBef>
                <a:spcPts val="0"/>
              </a:spcBef>
              <a:spcAft>
                <a:spcPts val="0"/>
              </a:spcAft>
              <a:buClr>
                <a:schemeClr val="dk1"/>
              </a:buClr>
              <a:buSzPts val="1300"/>
              <a:buFont typeface="Arial"/>
              <a:buNone/>
            </a:pPr>
            <a:r>
              <a:rPr lang="ru" sz="1300">
                <a:solidFill>
                  <a:schemeClr val="dk1"/>
                </a:solidFill>
                <a:latin typeface="Comic Sans MS"/>
                <a:ea typeface="Comic Sans MS"/>
                <a:cs typeface="Comic Sans MS"/>
                <a:sym typeface="Comic Sans MS"/>
              </a:rPr>
              <a:t>Forest technical university</a:t>
            </a:r>
            <a:endParaRPr sz="1300">
              <a:solidFill>
                <a:schemeClr val="dk1"/>
              </a:solidFill>
              <a:latin typeface="Comic Sans MS"/>
              <a:ea typeface="Comic Sans MS"/>
              <a:cs typeface="Comic Sans MS"/>
              <a:sym typeface="Comic Sans MS"/>
            </a:endParaRPr>
          </a:p>
          <a:p>
            <a:pPr indent="0" lvl="0" marL="0" rtl="0" algn="r">
              <a:spcBef>
                <a:spcPts val="0"/>
              </a:spcBef>
              <a:spcAft>
                <a:spcPts val="0"/>
              </a:spcAft>
              <a:buNone/>
            </a:pPr>
            <a:r>
              <a:rPr lang="ru" sz="1300">
                <a:solidFill>
                  <a:schemeClr val="dk1"/>
                </a:solidFill>
                <a:latin typeface="Comic Sans MS"/>
                <a:ea typeface="Comic Sans MS"/>
                <a:cs typeface="Comic Sans MS"/>
                <a:sym typeface="Comic Sans MS"/>
              </a:rPr>
              <a:t>Zhurbenko Peter, </a:t>
            </a:r>
            <a:endParaRPr sz="1300">
              <a:solidFill>
                <a:schemeClr val="dk1"/>
              </a:solidFill>
              <a:latin typeface="Comic Sans MS"/>
              <a:ea typeface="Comic Sans MS"/>
              <a:cs typeface="Comic Sans MS"/>
              <a:sym typeface="Comic Sans MS"/>
            </a:endParaRPr>
          </a:p>
          <a:p>
            <a:pPr indent="0" lvl="0" marL="0" rtl="0" algn="r">
              <a:spcBef>
                <a:spcPts val="0"/>
              </a:spcBef>
              <a:spcAft>
                <a:spcPts val="0"/>
              </a:spcAft>
              <a:buNone/>
            </a:pPr>
            <a:r>
              <a:rPr lang="ru" sz="1300">
                <a:solidFill>
                  <a:schemeClr val="dk1"/>
                </a:solidFill>
                <a:latin typeface="Comic Sans MS"/>
                <a:ea typeface="Comic Sans MS"/>
                <a:cs typeface="Comic Sans MS"/>
                <a:sym typeface="Comic Sans MS"/>
              </a:rPr>
              <a:t>BIN RAS</a:t>
            </a:r>
            <a:endParaRPr sz="1300">
              <a:solidFill>
                <a:schemeClr val="dk1"/>
              </a:solidFill>
              <a:latin typeface="Comic Sans MS"/>
              <a:ea typeface="Comic Sans MS"/>
              <a:cs typeface="Comic Sans MS"/>
              <a:sym typeface="Comic Sans MS"/>
            </a:endParaRPr>
          </a:p>
          <a:p>
            <a:pPr indent="0" lvl="0" marL="0" rtl="0" algn="r">
              <a:spcBef>
                <a:spcPts val="0"/>
              </a:spcBef>
              <a:spcAft>
                <a:spcPts val="0"/>
              </a:spcAft>
              <a:buClr>
                <a:schemeClr val="dk1"/>
              </a:buClr>
              <a:buSzPts val="1300"/>
              <a:buFont typeface="Arial"/>
              <a:buNone/>
            </a:pPr>
            <a:r>
              <a:rPr b="1" lang="ru" sz="1300">
                <a:solidFill>
                  <a:schemeClr val="dk1"/>
                </a:solidFill>
                <a:latin typeface="Comic Sans MS"/>
                <a:ea typeface="Comic Sans MS"/>
                <a:cs typeface="Comic Sans MS"/>
                <a:sym typeface="Comic Sans MS"/>
              </a:rPr>
              <a:t>Supervisors:</a:t>
            </a:r>
            <a:endParaRPr b="1" sz="1300">
              <a:solidFill>
                <a:schemeClr val="dk1"/>
              </a:solidFill>
              <a:latin typeface="Comic Sans MS"/>
              <a:ea typeface="Comic Sans MS"/>
              <a:cs typeface="Comic Sans MS"/>
              <a:sym typeface="Comic Sans MS"/>
            </a:endParaRPr>
          </a:p>
          <a:p>
            <a:pPr indent="0" lvl="0" marL="0" rtl="0" algn="r">
              <a:spcBef>
                <a:spcPts val="0"/>
              </a:spcBef>
              <a:spcAft>
                <a:spcPts val="0"/>
              </a:spcAft>
              <a:buNone/>
            </a:pPr>
            <a:r>
              <a:rPr lang="ru" sz="1300">
                <a:solidFill>
                  <a:schemeClr val="dk1"/>
                </a:solidFill>
                <a:latin typeface="Comic Sans MS"/>
                <a:ea typeface="Comic Sans MS"/>
                <a:cs typeface="Comic Sans MS"/>
                <a:sym typeface="Comic Sans MS"/>
              </a:rPr>
              <a:t>Mikhail Raiko, </a:t>
            </a:r>
            <a:endParaRPr sz="1300">
              <a:solidFill>
                <a:schemeClr val="dk1"/>
              </a:solidFill>
              <a:latin typeface="Comic Sans MS"/>
              <a:ea typeface="Comic Sans MS"/>
              <a:cs typeface="Comic Sans MS"/>
              <a:sym typeface="Comic Sans MS"/>
            </a:endParaRPr>
          </a:p>
          <a:p>
            <a:pPr indent="0" lvl="0" marL="0" rtl="0" algn="r">
              <a:spcBef>
                <a:spcPts val="0"/>
              </a:spcBef>
              <a:spcAft>
                <a:spcPts val="0"/>
              </a:spcAft>
              <a:buNone/>
            </a:pPr>
            <a:r>
              <a:rPr lang="ru" sz="1300">
                <a:solidFill>
                  <a:schemeClr val="dk1"/>
                </a:solidFill>
                <a:latin typeface="Comic Sans MS"/>
                <a:ea typeface="Comic Sans MS"/>
                <a:cs typeface="Comic Sans MS"/>
                <a:sym typeface="Comic Sans MS"/>
              </a:rPr>
              <a:t> Lavrenty Danilov</a:t>
            </a:r>
            <a:endParaRPr sz="1300">
              <a:solidFill>
                <a:schemeClr val="dk1"/>
              </a:solidFill>
              <a:latin typeface="Comic Sans MS"/>
              <a:ea typeface="Comic Sans MS"/>
              <a:cs typeface="Comic Sans MS"/>
              <a:sym typeface="Comic Sans MS"/>
            </a:endParaRPr>
          </a:p>
          <a:p>
            <a:pPr indent="0" lvl="0" marL="0" rtl="0" algn="r">
              <a:spcBef>
                <a:spcPts val="0"/>
              </a:spcBef>
              <a:spcAft>
                <a:spcPts val="0"/>
              </a:spcAft>
              <a:buNone/>
            </a:pPr>
            <a:r>
              <a:rPr lang="ru" sz="1300">
                <a:solidFill>
                  <a:schemeClr val="dk1"/>
                </a:solidFill>
                <a:latin typeface="Comic Sans MS"/>
                <a:ea typeface="Comic Sans MS"/>
                <a:cs typeface="Comic Sans MS"/>
                <a:sym typeface="Comic Sans MS"/>
              </a:rPr>
              <a:t>Bioinformatics institute</a:t>
            </a:r>
            <a:endParaRPr sz="1300">
              <a:solidFill>
                <a:schemeClr val="dk1"/>
              </a:solidFill>
              <a:latin typeface="Comic Sans MS"/>
              <a:ea typeface="Comic Sans MS"/>
              <a:cs typeface="Comic Sans MS"/>
              <a:sym typeface="Comic Sans MS"/>
            </a:endParaRPr>
          </a:p>
          <a:p>
            <a:pPr indent="0" lvl="0" marL="0" rtl="0" algn="r">
              <a:spcBef>
                <a:spcPts val="0"/>
              </a:spcBef>
              <a:spcAft>
                <a:spcPts val="0"/>
              </a:spcAft>
              <a:buClr>
                <a:schemeClr val="dk1"/>
              </a:buClr>
              <a:buSzPts val="1300"/>
              <a:buFont typeface="Arial"/>
              <a:buNone/>
            </a:pPr>
            <a:r>
              <a:rPr lang="ru" sz="1300">
                <a:solidFill>
                  <a:schemeClr val="dk1"/>
                </a:solidFill>
                <a:latin typeface="Comic Sans MS"/>
                <a:ea typeface="Comic Sans MS"/>
                <a:cs typeface="Comic Sans MS"/>
                <a:sym typeface="Comic Sans MS"/>
              </a:rPr>
              <a:t> </a:t>
            </a:r>
            <a:endParaRPr sz="1300">
              <a:solidFill>
                <a:schemeClr val="dk1"/>
              </a:solidFill>
              <a:latin typeface="Comic Sans MS"/>
              <a:ea typeface="Comic Sans MS"/>
              <a:cs typeface="Comic Sans MS"/>
              <a:sym typeface="Comic Sans MS"/>
            </a:endParaRPr>
          </a:p>
          <a:p>
            <a:pPr indent="0" lvl="0" marL="0" rtl="0" algn="ctr">
              <a:spcBef>
                <a:spcPts val="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603786" y="2903113"/>
            <a:ext cx="1585464" cy="1894426"/>
          </a:xfrm>
          <a:prstGeom prst="rect">
            <a:avLst/>
          </a:prstGeom>
          <a:noFill/>
          <a:ln>
            <a:noFill/>
          </a:ln>
        </p:spPr>
      </p:pic>
      <p:pic>
        <p:nvPicPr>
          <p:cNvPr id="57" name="Google Shape;57;p13"/>
          <p:cNvPicPr preferRelativeResize="0"/>
          <p:nvPr/>
        </p:nvPicPr>
        <p:blipFill rotWithShape="1">
          <a:blip r:embed="rId4">
            <a:alphaModFix/>
          </a:blip>
          <a:srcRect b="0" l="0" r="0" t="0"/>
          <a:stretch/>
        </p:blipFill>
        <p:spPr>
          <a:xfrm>
            <a:off x="2750450" y="2903125"/>
            <a:ext cx="1821550" cy="1910200"/>
          </a:xfrm>
          <a:prstGeom prst="rect">
            <a:avLst/>
          </a:prstGeom>
          <a:noFill/>
          <a:ln>
            <a:noFill/>
          </a:ln>
        </p:spPr>
      </p:pic>
      <p:pic>
        <p:nvPicPr>
          <p:cNvPr id="58" name="Google Shape;58;p13"/>
          <p:cNvPicPr preferRelativeResize="0"/>
          <p:nvPr/>
        </p:nvPicPr>
        <p:blipFill>
          <a:blip r:embed="rId5">
            <a:alphaModFix/>
          </a:blip>
          <a:stretch>
            <a:fillRect/>
          </a:stretch>
        </p:blipFill>
        <p:spPr>
          <a:xfrm>
            <a:off x="2652725" y="125250"/>
            <a:ext cx="4001725" cy="907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2"/>
          <p:cNvSpPr txBox="1"/>
          <p:nvPr>
            <p:ph type="title"/>
          </p:nvPr>
        </p:nvSpPr>
        <p:spPr>
          <a:xfrm>
            <a:off x="387900" y="368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sz="2400">
                <a:latin typeface="Times New Roman"/>
                <a:ea typeface="Times New Roman"/>
                <a:cs typeface="Times New Roman"/>
                <a:sym typeface="Times New Roman"/>
              </a:rPr>
              <a:t>References</a:t>
            </a:r>
            <a:endParaRPr sz="2400">
              <a:latin typeface="Times New Roman"/>
              <a:ea typeface="Times New Roman"/>
              <a:cs typeface="Times New Roman"/>
              <a:sym typeface="Times New Roman"/>
            </a:endParaRPr>
          </a:p>
        </p:txBody>
      </p:sp>
      <p:sp>
        <p:nvSpPr>
          <p:cNvPr id="145" name="Google Shape;145;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ru" sz="1600">
                <a:solidFill>
                  <a:schemeClr val="dk1"/>
                </a:solidFill>
                <a:latin typeface="Times New Roman"/>
                <a:ea typeface="Times New Roman"/>
                <a:cs typeface="Times New Roman"/>
                <a:sym typeface="Times New Roman"/>
              </a:rPr>
              <a:t>Nystedt, B., et al. (2013). The Norway spruce genome sequence and conifer genome evolution. Nature 497, 579–584.</a:t>
            </a:r>
            <a:r>
              <a:rPr lang="ru" sz="1600">
                <a:solidFill>
                  <a:schemeClr val="dk1"/>
                </a:solidFill>
                <a:highlight>
                  <a:srgbClr val="FFFFFF"/>
                </a:highlight>
                <a:latin typeface="Times New Roman"/>
                <a:ea typeface="Times New Roman"/>
                <a:cs typeface="Times New Roman"/>
                <a:sym typeface="Times New Roman"/>
              </a:rPr>
              <a:t> </a:t>
            </a:r>
            <a:endParaRPr sz="1600">
              <a:solidFill>
                <a:schemeClr val="dk1"/>
              </a:solidFill>
              <a:highlight>
                <a:srgbClr val="FFFFFF"/>
              </a:highlight>
              <a:latin typeface="Times New Roman"/>
              <a:ea typeface="Times New Roman"/>
              <a:cs typeface="Times New Roman"/>
              <a:sym typeface="Times New Roman"/>
            </a:endParaRPr>
          </a:p>
          <a:p>
            <a:pPr indent="0" lvl="0" marL="0" rtl="0" algn="just">
              <a:spcBef>
                <a:spcPts val="1600"/>
              </a:spcBef>
              <a:spcAft>
                <a:spcPts val="0"/>
              </a:spcAft>
              <a:buNone/>
            </a:pPr>
            <a:r>
              <a:rPr lang="ru" sz="1600">
                <a:solidFill>
                  <a:schemeClr val="dk1"/>
                </a:solidFill>
                <a:latin typeface="Times New Roman"/>
                <a:ea typeface="Times New Roman"/>
                <a:cs typeface="Times New Roman"/>
                <a:sym typeface="Times New Roman"/>
              </a:rPr>
              <a:t>Sullivan et al. (2020) Long-term thermal sensitivity of Earth’s tropical forests. Science DOI: 10.1126/science.aaw7578.</a:t>
            </a:r>
            <a:endParaRPr sz="1600">
              <a:solidFill>
                <a:schemeClr val="dk1"/>
              </a:solidFill>
              <a:latin typeface="Times New Roman"/>
              <a:ea typeface="Times New Roman"/>
              <a:cs typeface="Times New Roman"/>
              <a:sym typeface="Times New Roman"/>
            </a:endParaRPr>
          </a:p>
          <a:p>
            <a:pPr indent="0" lvl="0" marL="0" rtl="0" algn="just">
              <a:spcBef>
                <a:spcPts val="1600"/>
              </a:spcBef>
              <a:spcAft>
                <a:spcPts val="0"/>
              </a:spcAft>
              <a:buNone/>
            </a:pPr>
            <a:r>
              <a:rPr lang="ru" sz="1600">
                <a:solidFill>
                  <a:schemeClr val="dk1"/>
                </a:solidFill>
                <a:highlight>
                  <a:srgbClr val="FFFFFF"/>
                </a:highlight>
                <a:latin typeface="Times New Roman"/>
                <a:ea typeface="Times New Roman"/>
                <a:cs typeface="Times New Roman"/>
                <a:sym typeface="Times New Roman"/>
              </a:rPr>
              <a:t>Wilson, C. (2011). Subgeneric classification in Iris re-examined using chloroplast sequence data. Taxon. 60. 27-35. 10.1002/tax.601004.</a:t>
            </a:r>
            <a:endParaRPr sz="1600">
              <a:solidFill>
                <a:schemeClr val="dk1"/>
              </a:solidFill>
              <a:latin typeface="Times New Roman"/>
              <a:ea typeface="Times New Roman"/>
              <a:cs typeface="Times New Roman"/>
              <a:sym typeface="Times New Roman"/>
            </a:endParaRPr>
          </a:p>
          <a:p>
            <a:pPr indent="0" lvl="0" marL="0" rtl="0" algn="just">
              <a:spcBef>
                <a:spcPts val="0"/>
              </a:spcBef>
              <a:spcAft>
                <a:spcPts val="1600"/>
              </a:spcAft>
              <a:buClr>
                <a:schemeClr val="dk1"/>
              </a:buClr>
              <a:buSzPts val="1100"/>
              <a:buFont typeface="Arial"/>
              <a:buNone/>
            </a:pPr>
            <a:r>
              <a:t/>
            </a:r>
            <a:endParaRPr sz="1400">
              <a:solidFill>
                <a:schemeClr val="dk1"/>
              </a:solidFill>
              <a:highlight>
                <a:srgbClr val="FFFFFF"/>
              </a:highlight>
              <a:latin typeface="Times New Roman"/>
              <a:ea typeface="Times New Roman"/>
              <a:cs typeface="Times New Roman"/>
              <a:sym typeface="Times New Roman"/>
            </a:endParaRPr>
          </a:p>
        </p:txBody>
      </p:sp>
      <p:sp>
        <p:nvSpPr>
          <p:cNvPr id="146" name="Google Shape;146;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2" name="Shape 62"/>
        <p:cNvGrpSpPr/>
        <p:nvPr/>
      </p:nvGrpSpPr>
      <p:grpSpPr>
        <a:xfrm>
          <a:off x="0" y="0"/>
          <a:ext cx="0" cy="0"/>
          <a:chOff x="0" y="0"/>
          <a:chExt cx="0" cy="0"/>
        </a:xfrm>
      </p:grpSpPr>
      <p:sp>
        <p:nvSpPr>
          <p:cNvPr id="63" name="Google Shape;63;p14"/>
          <p:cNvSpPr txBox="1"/>
          <p:nvPr>
            <p:ph idx="1" type="body"/>
          </p:nvPr>
        </p:nvSpPr>
        <p:spPr>
          <a:xfrm>
            <a:off x="291000" y="2279025"/>
            <a:ext cx="8594700" cy="25728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None/>
            </a:pPr>
            <a:r>
              <a:rPr b="1" lang="ru">
                <a:solidFill>
                  <a:srgbClr val="000000"/>
                </a:solidFill>
                <a:latin typeface="Times New Roman"/>
                <a:ea typeface="Times New Roman"/>
                <a:cs typeface="Times New Roman"/>
                <a:sym typeface="Times New Roman"/>
              </a:rPr>
              <a:t>Project tasks</a:t>
            </a:r>
            <a:r>
              <a:rPr b="1" lang="ru">
                <a:solidFill>
                  <a:srgbClr val="000000"/>
                </a:solidFill>
                <a:latin typeface="Times New Roman"/>
                <a:ea typeface="Times New Roman"/>
                <a:cs typeface="Times New Roman"/>
                <a:sym typeface="Times New Roman"/>
              </a:rPr>
              <a:t>:</a:t>
            </a:r>
            <a:endParaRPr b="1">
              <a:solidFill>
                <a:srgbClr val="000000"/>
              </a:solidFill>
              <a:latin typeface="Times New Roman"/>
              <a:ea typeface="Times New Roman"/>
              <a:cs typeface="Times New Roman"/>
              <a:sym typeface="Times New Roman"/>
            </a:endParaRPr>
          </a:p>
          <a:p>
            <a:pPr indent="-342900" lvl="0" marL="457200" rtl="0" algn="just">
              <a:lnSpc>
                <a:spcPct val="100000"/>
              </a:lnSpc>
              <a:spcBef>
                <a:spcPts val="0"/>
              </a:spcBef>
              <a:spcAft>
                <a:spcPts val="0"/>
              </a:spcAft>
              <a:buClr>
                <a:srgbClr val="000000"/>
              </a:buClr>
              <a:buSzPts val="1800"/>
              <a:buFont typeface="Times New Roman"/>
              <a:buAutoNum type="arabicPeriod"/>
            </a:pPr>
            <a:r>
              <a:rPr lang="ru">
                <a:solidFill>
                  <a:srgbClr val="000000"/>
                </a:solidFill>
                <a:latin typeface="Times New Roman"/>
                <a:ea typeface="Times New Roman"/>
                <a:cs typeface="Times New Roman"/>
                <a:sym typeface="Times New Roman"/>
              </a:rPr>
              <a:t>Genome assembly of irises and Picea using reference</a:t>
            </a:r>
            <a:r>
              <a:rPr lang="ru">
                <a:solidFill>
                  <a:srgbClr val="000000"/>
                </a:solidFill>
                <a:latin typeface="Times New Roman"/>
                <a:ea typeface="Times New Roman"/>
                <a:cs typeface="Times New Roman"/>
                <a:sym typeface="Times New Roman"/>
              </a:rPr>
              <a:t>;</a:t>
            </a:r>
            <a:endParaRPr>
              <a:solidFill>
                <a:srgbClr val="000000"/>
              </a:solidFill>
              <a:latin typeface="Times New Roman"/>
              <a:ea typeface="Times New Roman"/>
              <a:cs typeface="Times New Roman"/>
              <a:sym typeface="Times New Roman"/>
            </a:endParaRPr>
          </a:p>
          <a:p>
            <a:pPr indent="-342900" lvl="0" marL="457200" rtl="0" algn="just">
              <a:lnSpc>
                <a:spcPct val="100000"/>
              </a:lnSpc>
              <a:spcBef>
                <a:spcPts val="0"/>
              </a:spcBef>
              <a:spcAft>
                <a:spcPts val="0"/>
              </a:spcAft>
              <a:buClr>
                <a:srgbClr val="000000"/>
              </a:buClr>
              <a:buSzPts val="1800"/>
              <a:buAutoNum type="arabicPeriod"/>
            </a:pPr>
            <a:r>
              <a:rPr lang="ru">
                <a:solidFill>
                  <a:srgbClr val="000000"/>
                </a:solidFill>
                <a:latin typeface="Times New Roman"/>
                <a:ea typeface="Times New Roman"/>
                <a:cs typeface="Times New Roman"/>
                <a:sym typeface="Times New Roman"/>
              </a:rPr>
              <a:t>Phylogeny analysis of Iris species;</a:t>
            </a:r>
            <a:r>
              <a:rPr b="1" lang="ru">
                <a:solidFill>
                  <a:srgbClr val="000000"/>
                </a:solidFill>
                <a:latin typeface="Times New Roman"/>
                <a:ea typeface="Times New Roman"/>
                <a:cs typeface="Times New Roman"/>
                <a:sym typeface="Times New Roman"/>
              </a:rPr>
              <a:t> </a:t>
            </a:r>
            <a:endParaRPr>
              <a:solidFill>
                <a:srgbClr val="000000"/>
              </a:solidFill>
              <a:latin typeface="Times New Roman"/>
              <a:ea typeface="Times New Roman"/>
              <a:cs typeface="Times New Roman"/>
              <a:sym typeface="Times New Roman"/>
            </a:endParaRPr>
          </a:p>
          <a:p>
            <a:pPr indent="-342900" lvl="0" marL="457200" rtl="0" algn="just">
              <a:lnSpc>
                <a:spcPct val="100000"/>
              </a:lnSpc>
              <a:spcBef>
                <a:spcPts val="0"/>
              </a:spcBef>
              <a:spcAft>
                <a:spcPts val="0"/>
              </a:spcAft>
              <a:buClr>
                <a:srgbClr val="000000"/>
              </a:buClr>
              <a:buSzPts val="1800"/>
              <a:buAutoNum type="arabicPeriod"/>
            </a:pPr>
            <a:r>
              <a:rPr lang="ru">
                <a:solidFill>
                  <a:srgbClr val="000000"/>
                </a:solidFill>
                <a:latin typeface="Times New Roman"/>
                <a:ea typeface="Times New Roman"/>
                <a:cs typeface="Times New Roman"/>
                <a:sym typeface="Times New Roman"/>
              </a:rPr>
              <a:t>Search for nuclear mitochondrial DNA (NUMT) in Picea genome.</a:t>
            </a:r>
            <a:endParaRPr i="1">
              <a:solidFill>
                <a:srgbClr val="000000"/>
              </a:solidFill>
              <a:latin typeface="Times New Roman"/>
              <a:ea typeface="Times New Roman"/>
              <a:cs typeface="Times New Roman"/>
              <a:sym typeface="Times New Roman"/>
            </a:endParaRPr>
          </a:p>
        </p:txBody>
      </p:sp>
      <p:sp>
        <p:nvSpPr>
          <p:cNvPr id="64" name="Google Shape;64;p14"/>
          <p:cNvSpPr txBox="1"/>
          <p:nvPr/>
        </p:nvSpPr>
        <p:spPr>
          <a:xfrm>
            <a:off x="330150" y="497025"/>
            <a:ext cx="8555400" cy="1539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300"/>
              <a:buFont typeface="Arial"/>
              <a:buNone/>
            </a:pPr>
            <a:r>
              <a:rPr b="1" lang="ru" sz="2000">
                <a:latin typeface="Times New Roman"/>
                <a:ea typeface="Times New Roman"/>
                <a:cs typeface="Times New Roman"/>
                <a:sym typeface="Times New Roman"/>
              </a:rPr>
              <a:t>Project goal: </a:t>
            </a:r>
            <a:r>
              <a:rPr lang="ru" sz="2000">
                <a:latin typeface="Times New Roman"/>
                <a:ea typeface="Times New Roman"/>
                <a:cs typeface="Times New Roman"/>
                <a:sym typeface="Times New Roman"/>
              </a:rPr>
              <a:t>to write a pipeline for organelle genome </a:t>
            </a:r>
            <a:r>
              <a:rPr lang="ru" sz="2000">
                <a:solidFill>
                  <a:schemeClr val="dk1"/>
                </a:solidFill>
                <a:latin typeface="Times New Roman"/>
                <a:ea typeface="Times New Roman"/>
                <a:cs typeface="Times New Roman"/>
                <a:sym typeface="Times New Roman"/>
              </a:rPr>
              <a:t>assembly</a:t>
            </a:r>
            <a:r>
              <a:rPr lang="ru" sz="2000">
                <a:latin typeface="Times New Roman"/>
                <a:ea typeface="Times New Roman"/>
                <a:cs typeface="Times New Roman"/>
                <a:sym typeface="Times New Roman"/>
              </a:rPr>
              <a:t> based on the reference. Assemble and analyze the mitochondrial genome of </a:t>
            </a:r>
            <a:r>
              <a:rPr i="1" lang="ru" sz="2000">
                <a:latin typeface="Times New Roman"/>
                <a:ea typeface="Times New Roman"/>
                <a:cs typeface="Times New Roman"/>
                <a:sym typeface="Times New Roman"/>
              </a:rPr>
              <a:t>Picea abies</a:t>
            </a:r>
            <a:r>
              <a:rPr lang="ru" sz="2000">
                <a:latin typeface="Times New Roman"/>
                <a:ea typeface="Times New Roman"/>
                <a:cs typeface="Times New Roman"/>
                <a:sym typeface="Times New Roman"/>
              </a:rPr>
              <a:t> and chloroplast genomes of irises (own sequence  data)</a:t>
            </a:r>
            <a:endParaRPr sz="2000">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t/>
            </a:r>
            <a:endParaRPr b="1" sz="1200">
              <a:latin typeface="Calibri"/>
              <a:ea typeface="Calibri"/>
              <a:cs typeface="Calibri"/>
              <a:sym typeface="Calibri"/>
            </a:endParaRPr>
          </a:p>
        </p:txBody>
      </p:sp>
      <p:sp>
        <p:nvSpPr>
          <p:cNvPr id="65" name="Google Shape;6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76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sz="2400">
                <a:latin typeface="Times New Roman"/>
                <a:ea typeface="Times New Roman"/>
                <a:cs typeface="Times New Roman"/>
                <a:sym typeface="Times New Roman"/>
              </a:rPr>
              <a:t>Iris data</a:t>
            </a:r>
            <a:endParaRPr sz="2400">
              <a:latin typeface="Times New Roman"/>
              <a:ea typeface="Times New Roman"/>
              <a:cs typeface="Times New Roman"/>
              <a:sym typeface="Times New Roman"/>
            </a:endParaRPr>
          </a:p>
        </p:txBody>
      </p:sp>
      <p:sp>
        <p:nvSpPr>
          <p:cNvPr id="71" name="Google Shape;71;p15"/>
          <p:cNvSpPr txBox="1"/>
          <p:nvPr>
            <p:ph idx="1" type="body"/>
          </p:nvPr>
        </p:nvSpPr>
        <p:spPr>
          <a:xfrm>
            <a:off x="311700" y="688425"/>
            <a:ext cx="8520600" cy="997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ru">
                <a:solidFill>
                  <a:schemeClr val="dk1"/>
                </a:solidFill>
                <a:latin typeface="Times New Roman"/>
                <a:ea typeface="Times New Roman"/>
                <a:cs typeface="Times New Roman"/>
                <a:sym typeface="Times New Roman"/>
              </a:rPr>
              <a:t>We had paired-end </a:t>
            </a:r>
            <a:r>
              <a:rPr lang="ru">
                <a:solidFill>
                  <a:schemeClr val="dk1"/>
                </a:solidFill>
                <a:latin typeface="Times New Roman"/>
                <a:ea typeface="Times New Roman"/>
                <a:cs typeface="Times New Roman"/>
                <a:sym typeface="Times New Roman"/>
              </a:rPr>
              <a:t>Illumina</a:t>
            </a:r>
            <a:r>
              <a:rPr lang="ru">
                <a:solidFill>
                  <a:schemeClr val="dk1"/>
                </a:solidFill>
                <a:latin typeface="Times New Roman"/>
                <a:ea typeface="Times New Roman"/>
                <a:cs typeface="Times New Roman"/>
                <a:sym typeface="Times New Roman"/>
              </a:rPr>
              <a:t> reads of four Iris species: </a:t>
            </a:r>
            <a:r>
              <a:rPr i="1" lang="ru">
                <a:solidFill>
                  <a:schemeClr val="dk1"/>
                </a:solidFill>
                <a:latin typeface="Times New Roman"/>
                <a:ea typeface="Times New Roman"/>
                <a:cs typeface="Times New Roman"/>
                <a:sym typeface="Times New Roman"/>
              </a:rPr>
              <a:t>I . lycotis, I. munzii, I. filifolia </a:t>
            </a:r>
            <a:r>
              <a:rPr lang="ru">
                <a:solidFill>
                  <a:schemeClr val="dk1"/>
                </a:solidFill>
                <a:latin typeface="Times New Roman"/>
                <a:ea typeface="Times New Roman"/>
                <a:cs typeface="Times New Roman"/>
                <a:sym typeface="Times New Roman"/>
              </a:rPr>
              <a:t>and</a:t>
            </a:r>
            <a:r>
              <a:rPr i="1" lang="ru">
                <a:solidFill>
                  <a:schemeClr val="dk1"/>
                </a:solidFill>
                <a:latin typeface="Times New Roman"/>
                <a:ea typeface="Times New Roman"/>
                <a:cs typeface="Times New Roman"/>
                <a:sym typeface="Times New Roman"/>
              </a:rPr>
              <a:t> I. pamphilica. </a:t>
            </a:r>
            <a:endParaRPr>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1600"/>
              </a:spcAft>
              <a:buNone/>
            </a:pPr>
            <a:r>
              <a:t/>
            </a:r>
            <a:endParaRPr/>
          </a:p>
        </p:txBody>
      </p:sp>
      <p:sp>
        <p:nvSpPr>
          <p:cNvPr id="72" name="Google Shape;7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ru"/>
              <a:t>‹#›</a:t>
            </a:fld>
            <a:endParaRPr/>
          </a:p>
        </p:txBody>
      </p:sp>
      <p:pic>
        <p:nvPicPr>
          <p:cNvPr id="73" name="Google Shape;73;p15"/>
          <p:cNvPicPr preferRelativeResize="0"/>
          <p:nvPr/>
        </p:nvPicPr>
        <p:blipFill rotWithShape="1">
          <a:blip r:embed="rId3">
            <a:alphaModFix/>
          </a:blip>
          <a:srcRect b="0" l="0" r="19743" t="0"/>
          <a:stretch/>
        </p:blipFill>
        <p:spPr>
          <a:xfrm>
            <a:off x="1760575" y="1609425"/>
            <a:ext cx="1224575" cy="2144575"/>
          </a:xfrm>
          <a:prstGeom prst="rect">
            <a:avLst/>
          </a:prstGeom>
          <a:noFill/>
          <a:ln>
            <a:noFill/>
          </a:ln>
        </p:spPr>
      </p:pic>
      <p:sp>
        <p:nvSpPr>
          <p:cNvPr id="74" name="Google Shape;74;p15"/>
          <p:cNvSpPr txBox="1"/>
          <p:nvPr/>
        </p:nvSpPr>
        <p:spPr>
          <a:xfrm>
            <a:off x="311700" y="3975125"/>
            <a:ext cx="8077500" cy="805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ru" sz="1600">
                <a:solidFill>
                  <a:schemeClr val="dk1"/>
                </a:solidFill>
                <a:latin typeface="Times New Roman"/>
                <a:ea typeface="Times New Roman"/>
                <a:cs typeface="Times New Roman"/>
                <a:sym typeface="Times New Roman"/>
              </a:rPr>
              <a:t>Fig 1. Iris species</a:t>
            </a:r>
            <a:endParaRPr sz="1600">
              <a:solidFill>
                <a:schemeClr val="dk1"/>
              </a:solidFill>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ru" sz="1600">
                <a:solidFill>
                  <a:schemeClr val="dk1"/>
                </a:solidFill>
                <a:latin typeface="Times New Roman"/>
                <a:ea typeface="Times New Roman"/>
                <a:cs typeface="Times New Roman"/>
                <a:sym typeface="Times New Roman"/>
              </a:rPr>
              <a:t>1 - </a:t>
            </a:r>
            <a:r>
              <a:rPr i="1" lang="ru" sz="1600">
                <a:solidFill>
                  <a:schemeClr val="dk1"/>
                </a:solidFill>
                <a:latin typeface="Times New Roman"/>
                <a:ea typeface="Times New Roman"/>
                <a:cs typeface="Times New Roman"/>
                <a:sym typeface="Times New Roman"/>
              </a:rPr>
              <a:t>I . lycotis, 2 - I. munzii, 3 - I. filifolia, 4 - I. pamphilica</a:t>
            </a:r>
            <a:endParaRPr i="1" sz="1600">
              <a:solidFill>
                <a:schemeClr val="dk1"/>
              </a:solidFill>
              <a:latin typeface="Times New Roman"/>
              <a:ea typeface="Times New Roman"/>
              <a:cs typeface="Times New Roman"/>
              <a:sym typeface="Times New Roman"/>
            </a:endParaRPr>
          </a:p>
          <a:p>
            <a:pPr indent="0" lvl="0" marL="0" rtl="0" algn="ctr">
              <a:lnSpc>
                <a:spcPct val="115000"/>
              </a:lnSpc>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pic>
        <p:nvPicPr>
          <p:cNvPr id="75" name="Google Shape;75;p15"/>
          <p:cNvPicPr preferRelativeResize="0"/>
          <p:nvPr/>
        </p:nvPicPr>
        <p:blipFill>
          <a:blip r:embed="rId4">
            <a:alphaModFix/>
          </a:blip>
          <a:stretch>
            <a:fillRect/>
          </a:stretch>
        </p:blipFill>
        <p:spPr>
          <a:xfrm>
            <a:off x="2985150" y="1609425"/>
            <a:ext cx="1656776" cy="2144575"/>
          </a:xfrm>
          <a:prstGeom prst="rect">
            <a:avLst/>
          </a:prstGeom>
          <a:noFill/>
          <a:ln>
            <a:noFill/>
          </a:ln>
        </p:spPr>
      </p:pic>
      <p:pic>
        <p:nvPicPr>
          <p:cNvPr id="76" name="Google Shape;76;p15"/>
          <p:cNvPicPr preferRelativeResize="0"/>
          <p:nvPr/>
        </p:nvPicPr>
        <p:blipFill>
          <a:blip r:embed="rId5">
            <a:alphaModFix/>
          </a:blip>
          <a:stretch>
            <a:fillRect/>
          </a:stretch>
        </p:blipFill>
        <p:spPr>
          <a:xfrm>
            <a:off x="4641925" y="1609425"/>
            <a:ext cx="1378950" cy="2144574"/>
          </a:xfrm>
          <a:prstGeom prst="rect">
            <a:avLst/>
          </a:prstGeom>
          <a:noFill/>
          <a:ln>
            <a:noFill/>
          </a:ln>
        </p:spPr>
      </p:pic>
      <p:pic>
        <p:nvPicPr>
          <p:cNvPr id="77" name="Google Shape;77;p15"/>
          <p:cNvPicPr preferRelativeResize="0"/>
          <p:nvPr/>
        </p:nvPicPr>
        <p:blipFill>
          <a:blip r:embed="rId6">
            <a:alphaModFix/>
          </a:blip>
          <a:stretch>
            <a:fillRect/>
          </a:stretch>
        </p:blipFill>
        <p:spPr>
          <a:xfrm>
            <a:off x="6020875" y="1609425"/>
            <a:ext cx="1429717" cy="2144576"/>
          </a:xfrm>
          <a:prstGeom prst="rect">
            <a:avLst/>
          </a:prstGeom>
          <a:noFill/>
          <a:ln>
            <a:noFill/>
          </a:ln>
        </p:spPr>
      </p:pic>
      <p:sp>
        <p:nvSpPr>
          <p:cNvPr id="78" name="Google Shape;78;p15"/>
          <p:cNvSpPr txBox="1"/>
          <p:nvPr/>
        </p:nvSpPr>
        <p:spPr>
          <a:xfrm>
            <a:off x="1760575" y="3455800"/>
            <a:ext cx="714300" cy="2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0000"/>
                </a:solidFill>
              </a:rPr>
              <a:t>1</a:t>
            </a:r>
            <a:endParaRPr>
              <a:solidFill>
                <a:srgbClr val="FF0000"/>
              </a:solidFill>
            </a:endParaRPr>
          </a:p>
        </p:txBody>
      </p:sp>
      <p:sp>
        <p:nvSpPr>
          <p:cNvPr id="79" name="Google Shape;79;p15"/>
          <p:cNvSpPr txBox="1"/>
          <p:nvPr/>
        </p:nvSpPr>
        <p:spPr>
          <a:xfrm>
            <a:off x="2985150" y="3455800"/>
            <a:ext cx="714300" cy="2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0000"/>
                </a:solidFill>
              </a:rPr>
              <a:t>2</a:t>
            </a:r>
            <a:endParaRPr>
              <a:solidFill>
                <a:srgbClr val="FF0000"/>
              </a:solidFill>
            </a:endParaRPr>
          </a:p>
        </p:txBody>
      </p:sp>
      <p:sp>
        <p:nvSpPr>
          <p:cNvPr id="80" name="Google Shape;80;p15"/>
          <p:cNvSpPr txBox="1"/>
          <p:nvPr/>
        </p:nvSpPr>
        <p:spPr>
          <a:xfrm>
            <a:off x="6020875" y="3455800"/>
            <a:ext cx="714300" cy="2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0000"/>
                </a:solidFill>
              </a:rPr>
              <a:t>4</a:t>
            </a:r>
            <a:endParaRPr>
              <a:solidFill>
                <a:srgbClr val="FF0000"/>
              </a:solidFill>
            </a:endParaRPr>
          </a:p>
        </p:txBody>
      </p:sp>
      <p:sp>
        <p:nvSpPr>
          <p:cNvPr id="81" name="Google Shape;81;p15"/>
          <p:cNvSpPr txBox="1"/>
          <p:nvPr/>
        </p:nvSpPr>
        <p:spPr>
          <a:xfrm>
            <a:off x="4641925" y="3455800"/>
            <a:ext cx="714300" cy="2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0000"/>
                </a:solidFill>
              </a:rPr>
              <a:t>3</a:t>
            </a:r>
            <a:endParaRPr>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00" y="536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sz="2400">
                <a:latin typeface="Times New Roman"/>
                <a:ea typeface="Times New Roman"/>
                <a:cs typeface="Times New Roman"/>
                <a:sym typeface="Times New Roman"/>
              </a:rPr>
              <a:t>Design of experiment. Plastome assembly</a:t>
            </a:r>
            <a:endParaRPr sz="2400"/>
          </a:p>
        </p:txBody>
      </p:sp>
      <p:pic>
        <p:nvPicPr>
          <p:cNvPr id="87" name="Google Shape;87;p16"/>
          <p:cNvPicPr preferRelativeResize="0"/>
          <p:nvPr/>
        </p:nvPicPr>
        <p:blipFill>
          <a:blip r:embed="rId3">
            <a:alphaModFix/>
          </a:blip>
          <a:stretch>
            <a:fillRect/>
          </a:stretch>
        </p:blipFill>
        <p:spPr>
          <a:xfrm>
            <a:off x="4133600" y="806375"/>
            <a:ext cx="4830325" cy="3945599"/>
          </a:xfrm>
          <a:prstGeom prst="rect">
            <a:avLst/>
          </a:prstGeom>
          <a:noFill/>
          <a:ln>
            <a:noFill/>
          </a:ln>
        </p:spPr>
      </p:pic>
      <p:sp>
        <p:nvSpPr>
          <p:cNvPr id="88" name="Google Shape;88;p16"/>
          <p:cNvSpPr txBox="1"/>
          <p:nvPr/>
        </p:nvSpPr>
        <p:spPr>
          <a:xfrm>
            <a:off x="101675" y="673275"/>
            <a:ext cx="3898800" cy="39456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ru" sz="1100">
                <a:solidFill>
                  <a:schemeClr val="dk1"/>
                </a:solidFill>
              </a:rPr>
              <a:t>	 	 	 	</a:t>
            </a:r>
            <a:endParaRPr sz="1100">
              <a:solidFill>
                <a:schemeClr val="dk1"/>
              </a:solidFill>
            </a:endParaRPr>
          </a:p>
          <a:p>
            <a:pPr indent="0" lvl="0" marL="0" rtl="0" algn="just">
              <a:spcBef>
                <a:spcPts val="1200"/>
              </a:spcBef>
              <a:spcAft>
                <a:spcPts val="0"/>
              </a:spcAft>
              <a:buClr>
                <a:schemeClr val="dk1"/>
              </a:buClr>
              <a:buSzPts val="1100"/>
              <a:buFont typeface="Arial"/>
              <a:buNone/>
            </a:pPr>
            <a:r>
              <a:rPr lang="ru" sz="1600">
                <a:solidFill>
                  <a:schemeClr val="dk1"/>
                </a:solidFill>
                <a:highlight>
                  <a:srgbClr val="FFFFFF"/>
                </a:highlight>
                <a:latin typeface="Times New Roman"/>
                <a:ea typeface="Times New Roman"/>
                <a:cs typeface="Times New Roman"/>
                <a:sym typeface="Times New Roman"/>
              </a:rPr>
              <a:t>Paired-end Illumina reads of Iris species were filtered by quality control in Trimmomatic (v0.39) and then assembled using SPAdes (v3.12). The assemble quality control was performed by aligning the scaffolds on the reference genome of </a:t>
            </a:r>
            <a:r>
              <a:rPr i="1" lang="ru" sz="1600">
                <a:solidFill>
                  <a:schemeClr val="dk1"/>
                </a:solidFill>
                <a:highlight>
                  <a:srgbClr val="FFFFFF"/>
                </a:highlight>
                <a:latin typeface="Times New Roman"/>
                <a:ea typeface="Times New Roman"/>
                <a:cs typeface="Times New Roman"/>
                <a:sym typeface="Times New Roman"/>
              </a:rPr>
              <a:t>I. gatesii</a:t>
            </a:r>
            <a:r>
              <a:rPr lang="ru" sz="1500">
                <a:solidFill>
                  <a:schemeClr val="dk1"/>
                </a:solidFill>
                <a:highlight>
                  <a:srgbClr val="FFFFFF"/>
                </a:highlight>
              </a:rPr>
              <a:t> </a:t>
            </a:r>
            <a:r>
              <a:rPr lang="ru" sz="1600">
                <a:solidFill>
                  <a:schemeClr val="dk1"/>
                </a:solidFill>
                <a:highlight>
                  <a:srgbClr val="FFFFFF"/>
                </a:highlight>
                <a:latin typeface="Times New Roman"/>
                <a:ea typeface="Times New Roman"/>
                <a:cs typeface="Times New Roman"/>
                <a:sym typeface="Times New Roman"/>
              </a:rPr>
              <a:t>using QUAST (v5.1) and BWA (v0.7.17). Well-assembled scaffolds along with homologous sequences of Iris species available in GenBank were used to construct the phylogeny.</a:t>
            </a:r>
            <a:endParaRPr sz="16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sp>
        <p:nvSpPr>
          <p:cNvPr id="89" name="Google Shape;89;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ru"/>
              <a:t>‹#›</a:t>
            </a:fld>
            <a:endParaRPr/>
          </a:p>
        </p:txBody>
      </p:sp>
      <p:sp>
        <p:nvSpPr>
          <p:cNvPr id="90" name="Google Shape;90;p16"/>
          <p:cNvSpPr txBox="1"/>
          <p:nvPr/>
        </p:nvSpPr>
        <p:spPr>
          <a:xfrm>
            <a:off x="4133600" y="4618875"/>
            <a:ext cx="32967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latin typeface="Times New Roman"/>
                <a:ea typeface="Times New Roman"/>
                <a:cs typeface="Times New Roman"/>
                <a:sym typeface="Times New Roman"/>
              </a:rPr>
              <a:t>Fig. 2 pipeline for Iris plastome assembly</a:t>
            </a:r>
            <a:endParaRPr>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txBox="1"/>
          <p:nvPr>
            <p:ph type="title"/>
          </p:nvPr>
        </p:nvSpPr>
        <p:spPr>
          <a:xfrm>
            <a:off x="443325" y="543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sz="2400">
                <a:latin typeface="Times New Roman"/>
                <a:ea typeface="Times New Roman"/>
                <a:cs typeface="Times New Roman"/>
                <a:sym typeface="Times New Roman"/>
              </a:rPr>
              <a:t>Q</a:t>
            </a:r>
            <a:r>
              <a:rPr lang="ru" sz="2400">
                <a:latin typeface="Times New Roman"/>
                <a:ea typeface="Times New Roman"/>
                <a:cs typeface="Times New Roman"/>
                <a:sym typeface="Times New Roman"/>
              </a:rPr>
              <a:t>uality </a:t>
            </a:r>
            <a:r>
              <a:rPr lang="ru" sz="2400">
                <a:latin typeface="Times New Roman"/>
                <a:ea typeface="Times New Roman"/>
                <a:cs typeface="Times New Roman"/>
                <a:sym typeface="Times New Roman"/>
              </a:rPr>
              <a:t>control of reads and genome assembly </a:t>
            </a:r>
            <a:endParaRPr sz="2400">
              <a:latin typeface="Times New Roman"/>
              <a:ea typeface="Times New Roman"/>
              <a:cs typeface="Times New Roman"/>
              <a:sym typeface="Times New Roman"/>
            </a:endParaRPr>
          </a:p>
        </p:txBody>
      </p:sp>
      <p:sp>
        <p:nvSpPr>
          <p:cNvPr id="96" name="Google Shape;96;p17"/>
          <p:cNvSpPr txBox="1"/>
          <p:nvPr>
            <p:ph idx="1" type="body"/>
          </p:nvPr>
        </p:nvSpPr>
        <p:spPr>
          <a:xfrm>
            <a:off x="5801775" y="751100"/>
            <a:ext cx="3275700" cy="8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1100">
                <a:solidFill>
                  <a:schemeClr val="dk1"/>
                </a:solidFill>
              </a:rPr>
              <a:t>Fig. 3 </a:t>
            </a:r>
            <a:r>
              <a:rPr lang="ru" sz="1100">
                <a:solidFill>
                  <a:schemeClr val="dk1"/>
                </a:solidFill>
              </a:rPr>
              <a:t>Quality control by Trimmomatic for</a:t>
            </a:r>
            <a:r>
              <a:rPr i="1" lang="ru" sz="1100">
                <a:solidFill>
                  <a:schemeClr val="dk1"/>
                </a:solidFill>
              </a:rPr>
              <a:t> I. filifolia</a:t>
            </a:r>
            <a:r>
              <a:rPr lang="ru" sz="1100">
                <a:solidFill>
                  <a:schemeClr val="dk1"/>
                </a:solidFill>
              </a:rPr>
              <a:t> reads with parameters: </a:t>
            </a:r>
            <a:r>
              <a:rPr lang="ru" sz="1100">
                <a:solidFill>
                  <a:schemeClr val="dk1"/>
                </a:solidFill>
              </a:rPr>
              <a:t>LEADING:20 TRAILING:20 SLIDINGWINDOW:10:20</a:t>
            </a:r>
            <a:endParaRPr sz="1100">
              <a:solidFill>
                <a:schemeClr val="dk1"/>
              </a:solidFill>
            </a:endParaRPr>
          </a:p>
        </p:txBody>
      </p:sp>
      <p:sp>
        <p:nvSpPr>
          <p:cNvPr id="97" name="Google Shape;97;p17"/>
          <p:cNvSpPr txBox="1"/>
          <p:nvPr>
            <p:ph idx="12" type="sldNum"/>
          </p:nvPr>
        </p:nvSpPr>
        <p:spPr>
          <a:xfrm>
            <a:off x="8457683" y="453436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ru"/>
              <a:t>‹#›</a:t>
            </a:fld>
            <a:endParaRPr/>
          </a:p>
        </p:txBody>
      </p:sp>
      <p:cxnSp>
        <p:nvCxnSpPr>
          <p:cNvPr id="98" name="Google Shape;98;p17"/>
          <p:cNvCxnSpPr/>
          <p:nvPr/>
        </p:nvCxnSpPr>
        <p:spPr>
          <a:xfrm>
            <a:off x="2819425" y="1468025"/>
            <a:ext cx="224100" cy="0"/>
          </a:xfrm>
          <a:prstGeom prst="straightConnector1">
            <a:avLst/>
          </a:prstGeom>
          <a:noFill/>
          <a:ln cap="flat" cmpd="sng" w="9525">
            <a:solidFill>
              <a:schemeClr val="dk2"/>
            </a:solidFill>
            <a:prstDash val="solid"/>
            <a:round/>
            <a:headEnd len="med" w="med" type="none"/>
            <a:tailEnd len="med" w="med" type="triangle"/>
          </a:ln>
        </p:spPr>
      </p:cxnSp>
      <p:pic>
        <p:nvPicPr>
          <p:cNvPr id="99" name="Google Shape;99;p17"/>
          <p:cNvPicPr preferRelativeResize="0"/>
          <p:nvPr/>
        </p:nvPicPr>
        <p:blipFill rotWithShape="1">
          <a:blip r:embed="rId3">
            <a:alphaModFix/>
          </a:blip>
          <a:srcRect b="20344" l="15443" r="34723" t="12378"/>
          <a:stretch/>
        </p:blipFill>
        <p:spPr>
          <a:xfrm>
            <a:off x="367125" y="619025"/>
            <a:ext cx="2357350" cy="1712975"/>
          </a:xfrm>
          <a:prstGeom prst="rect">
            <a:avLst/>
          </a:prstGeom>
          <a:noFill/>
          <a:ln>
            <a:noFill/>
          </a:ln>
        </p:spPr>
      </p:pic>
      <p:pic>
        <p:nvPicPr>
          <p:cNvPr id="100" name="Google Shape;100;p17"/>
          <p:cNvPicPr preferRelativeResize="0"/>
          <p:nvPr/>
        </p:nvPicPr>
        <p:blipFill rotWithShape="1">
          <a:blip r:embed="rId4">
            <a:alphaModFix/>
          </a:blip>
          <a:srcRect b="2506" l="16564" r="35464" t="44154"/>
          <a:stretch/>
        </p:blipFill>
        <p:spPr>
          <a:xfrm>
            <a:off x="3136912" y="627038"/>
            <a:ext cx="2418826" cy="1655800"/>
          </a:xfrm>
          <a:prstGeom prst="rect">
            <a:avLst/>
          </a:prstGeom>
          <a:noFill/>
          <a:ln>
            <a:noFill/>
          </a:ln>
        </p:spPr>
      </p:pic>
      <p:pic>
        <p:nvPicPr>
          <p:cNvPr id="101" name="Google Shape;101;p17"/>
          <p:cNvPicPr preferRelativeResize="0"/>
          <p:nvPr/>
        </p:nvPicPr>
        <p:blipFill rotWithShape="1">
          <a:blip r:embed="rId5">
            <a:alphaModFix/>
          </a:blip>
          <a:srcRect b="38782" l="3484" r="0" t="2703"/>
          <a:stretch/>
        </p:blipFill>
        <p:spPr>
          <a:xfrm>
            <a:off x="456875" y="2485825"/>
            <a:ext cx="8354650" cy="2205625"/>
          </a:xfrm>
          <a:prstGeom prst="rect">
            <a:avLst/>
          </a:prstGeom>
          <a:noFill/>
          <a:ln>
            <a:noFill/>
          </a:ln>
        </p:spPr>
      </p:pic>
      <p:sp>
        <p:nvSpPr>
          <p:cNvPr id="102" name="Google Shape;102;p17"/>
          <p:cNvSpPr txBox="1"/>
          <p:nvPr/>
        </p:nvSpPr>
        <p:spPr>
          <a:xfrm>
            <a:off x="2113000" y="4721825"/>
            <a:ext cx="51156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200"/>
              <a:t>Fig. 4 </a:t>
            </a:r>
            <a:r>
              <a:rPr lang="ru" sz="1200"/>
              <a:t>Alignments</a:t>
            </a:r>
            <a:r>
              <a:rPr lang="ru" sz="1200"/>
              <a:t> of scaffolds to reference. </a:t>
            </a:r>
            <a:r>
              <a:rPr lang="ru" sz="1200"/>
              <a:t>Visualization</a:t>
            </a:r>
            <a:r>
              <a:rPr lang="ru" sz="1200"/>
              <a:t> in IGV browser</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8"/>
          <p:cNvSpPr txBox="1"/>
          <p:nvPr>
            <p:ph type="title"/>
          </p:nvPr>
        </p:nvSpPr>
        <p:spPr>
          <a:xfrm>
            <a:off x="412950" y="136475"/>
            <a:ext cx="8520600" cy="8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sz="2400">
                <a:latin typeface="Times New Roman"/>
                <a:ea typeface="Times New Roman"/>
                <a:cs typeface="Times New Roman"/>
                <a:sym typeface="Times New Roman"/>
              </a:rPr>
              <a:t>Phylogenetic analysis</a:t>
            </a:r>
            <a:endParaRPr sz="2400">
              <a:latin typeface="Times New Roman"/>
              <a:ea typeface="Times New Roman"/>
              <a:cs typeface="Times New Roman"/>
              <a:sym typeface="Times New Roman"/>
            </a:endParaRPr>
          </a:p>
        </p:txBody>
      </p:sp>
      <p:sp>
        <p:nvSpPr>
          <p:cNvPr id="108" name="Google Shape;108;p18"/>
          <p:cNvSpPr txBox="1"/>
          <p:nvPr>
            <p:ph idx="1" type="body"/>
          </p:nvPr>
        </p:nvSpPr>
        <p:spPr>
          <a:xfrm>
            <a:off x="360350" y="908375"/>
            <a:ext cx="8520600" cy="75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ru" sz="1600">
                <a:solidFill>
                  <a:schemeClr val="dk1"/>
                </a:solidFill>
                <a:highlight>
                  <a:srgbClr val="FFFFFF"/>
                </a:highlight>
                <a:latin typeface="Times New Roman"/>
                <a:ea typeface="Times New Roman"/>
                <a:cs typeface="Times New Roman"/>
                <a:sym typeface="Times New Roman"/>
              </a:rPr>
              <a:t>The final 70kpb alignment included 10 species belonging to four Iris subgenera. The phylogeny was constructed in the IQ-tree with maximum likelihood method and 1000 bootstrap</a:t>
            </a:r>
            <a:endParaRPr sz="1700">
              <a:solidFill>
                <a:schemeClr val="dk1"/>
              </a:solidFill>
              <a:latin typeface="Times New Roman"/>
              <a:ea typeface="Times New Roman"/>
              <a:cs typeface="Times New Roman"/>
              <a:sym typeface="Times New Roman"/>
            </a:endParaRPr>
          </a:p>
        </p:txBody>
      </p:sp>
      <p:sp>
        <p:nvSpPr>
          <p:cNvPr id="109" name="Google Shape;109;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ru"/>
              <a:t>‹#›</a:t>
            </a:fld>
            <a:endParaRPr/>
          </a:p>
        </p:txBody>
      </p:sp>
      <p:pic>
        <p:nvPicPr>
          <p:cNvPr id="110" name="Google Shape;110;p18"/>
          <p:cNvPicPr preferRelativeResize="0"/>
          <p:nvPr/>
        </p:nvPicPr>
        <p:blipFill rotWithShape="1">
          <a:blip r:embed="rId3">
            <a:alphaModFix/>
          </a:blip>
          <a:srcRect b="10275" l="4478" r="4122" t="5222"/>
          <a:stretch/>
        </p:blipFill>
        <p:spPr>
          <a:xfrm>
            <a:off x="4875875" y="1591775"/>
            <a:ext cx="3919552" cy="2688350"/>
          </a:xfrm>
          <a:prstGeom prst="rect">
            <a:avLst/>
          </a:prstGeom>
          <a:noFill/>
          <a:ln>
            <a:noFill/>
          </a:ln>
        </p:spPr>
      </p:pic>
      <p:sp>
        <p:nvSpPr>
          <p:cNvPr id="111" name="Google Shape;111;p18"/>
          <p:cNvSpPr txBox="1"/>
          <p:nvPr/>
        </p:nvSpPr>
        <p:spPr>
          <a:xfrm>
            <a:off x="4875875" y="4308850"/>
            <a:ext cx="3565800" cy="51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200"/>
              <a:t>Fig. 5 </a:t>
            </a:r>
            <a:r>
              <a:rPr lang="ru" sz="1200"/>
              <a:t>Phylogenetic tree of iris species. Newly assembled species marked with asterix</a:t>
            </a:r>
            <a:endParaRPr sz="1200"/>
          </a:p>
        </p:txBody>
      </p:sp>
      <p:sp>
        <p:nvSpPr>
          <p:cNvPr id="112" name="Google Shape;112;p18"/>
          <p:cNvSpPr txBox="1"/>
          <p:nvPr/>
        </p:nvSpPr>
        <p:spPr>
          <a:xfrm>
            <a:off x="412950" y="1896850"/>
            <a:ext cx="3919500" cy="17028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Clr>
                <a:schemeClr val="dk1"/>
              </a:buClr>
              <a:buSzPts val="1100"/>
              <a:buFont typeface="Arial"/>
              <a:buNone/>
            </a:pPr>
            <a:r>
              <a:rPr lang="ru" sz="1600">
                <a:solidFill>
                  <a:schemeClr val="dk1"/>
                </a:solidFill>
                <a:highlight>
                  <a:srgbClr val="FFFFFF"/>
                </a:highlight>
                <a:latin typeface="Times New Roman"/>
                <a:ea typeface="Times New Roman"/>
                <a:cs typeface="Times New Roman"/>
                <a:sym typeface="Times New Roman"/>
              </a:rPr>
              <a:t>Our data confirmed the phylogeny of the studied species, obtained earlier by five chloroplast genes </a:t>
            </a:r>
            <a:r>
              <a:rPr lang="ru" sz="1600">
                <a:solidFill>
                  <a:schemeClr val="dk1"/>
                </a:solidFill>
                <a:highlight>
                  <a:srgbClr val="FFFFFF"/>
                </a:highlight>
                <a:latin typeface="Times New Roman"/>
                <a:ea typeface="Times New Roman"/>
                <a:cs typeface="Times New Roman"/>
                <a:sym typeface="Times New Roman"/>
              </a:rPr>
              <a:t>(Wilson, 2011);</a:t>
            </a:r>
            <a:endParaRPr sz="16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9"/>
          <p:cNvSpPr txBox="1"/>
          <p:nvPr>
            <p:ph type="title"/>
          </p:nvPr>
        </p:nvSpPr>
        <p:spPr>
          <a:xfrm>
            <a:off x="392700" y="76200"/>
            <a:ext cx="8520600" cy="6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sz="2400">
                <a:latin typeface="Times New Roman"/>
                <a:ea typeface="Times New Roman"/>
                <a:cs typeface="Times New Roman"/>
                <a:sym typeface="Times New Roman"/>
              </a:rPr>
              <a:t>Design of experiment</a:t>
            </a:r>
            <a:r>
              <a:rPr lang="ru" sz="2400">
                <a:latin typeface="Times New Roman"/>
                <a:ea typeface="Times New Roman"/>
                <a:cs typeface="Times New Roman"/>
                <a:sym typeface="Times New Roman"/>
              </a:rPr>
              <a:t>. </a:t>
            </a:r>
            <a:r>
              <a:rPr i="1" lang="ru" sz="2400">
                <a:latin typeface="Times New Roman"/>
                <a:ea typeface="Times New Roman"/>
                <a:cs typeface="Times New Roman"/>
                <a:sym typeface="Times New Roman"/>
              </a:rPr>
              <a:t>Picea abies </a:t>
            </a:r>
            <a:r>
              <a:rPr lang="ru" sz="2400">
                <a:latin typeface="Times New Roman"/>
                <a:ea typeface="Times New Roman"/>
                <a:cs typeface="Times New Roman"/>
                <a:sym typeface="Times New Roman"/>
              </a:rPr>
              <a:t>mitDNA</a:t>
            </a:r>
            <a:r>
              <a:rPr lang="ru" sz="2400">
                <a:latin typeface="Times New Roman"/>
                <a:ea typeface="Times New Roman"/>
                <a:cs typeface="Times New Roman"/>
                <a:sym typeface="Times New Roman"/>
              </a:rPr>
              <a:t> analysis</a:t>
            </a:r>
            <a:endParaRPr sz="2400">
              <a:latin typeface="Times New Roman"/>
              <a:ea typeface="Times New Roman"/>
              <a:cs typeface="Times New Roman"/>
              <a:sym typeface="Times New Roman"/>
            </a:endParaRPr>
          </a:p>
        </p:txBody>
      </p:sp>
      <p:sp>
        <p:nvSpPr>
          <p:cNvPr id="118" name="Google Shape;118;p19"/>
          <p:cNvSpPr txBox="1"/>
          <p:nvPr>
            <p:ph idx="1" type="body"/>
          </p:nvPr>
        </p:nvSpPr>
        <p:spPr>
          <a:xfrm>
            <a:off x="91125" y="768600"/>
            <a:ext cx="4959900" cy="4253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ru" sz="1400">
                <a:solidFill>
                  <a:schemeClr val="dk1"/>
                </a:solidFill>
                <a:latin typeface="Times New Roman"/>
                <a:ea typeface="Times New Roman"/>
                <a:cs typeface="Times New Roman"/>
                <a:sym typeface="Times New Roman"/>
              </a:rPr>
              <a:t>T</a:t>
            </a:r>
            <a:r>
              <a:rPr lang="ru" sz="1400">
                <a:solidFill>
                  <a:schemeClr val="dk1"/>
                </a:solidFill>
                <a:highlight>
                  <a:srgbClr val="FFFFFF"/>
                </a:highlight>
                <a:latin typeface="Times New Roman"/>
                <a:ea typeface="Times New Roman"/>
                <a:cs typeface="Times New Roman"/>
                <a:sym typeface="Times New Roman"/>
              </a:rPr>
              <a:t>o study the </a:t>
            </a:r>
            <a:r>
              <a:rPr i="1" lang="ru" sz="1400">
                <a:solidFill>
                  <a:schemeClr val="dk1"/>
                </a:solidFill>
                <a:highlight>
                  <a:srgbClr val="FFFFFF"/>
                </a:highlight>
                <a:latin typeface="Times New Roman"/>
                <a:ea typeface="Times New Roman"/>
                <a:cs typeface="Times New Roman"/>
                <a:sym typeface="Times New Roman"/>
              </a:rPr>
              <a:t>P. abies</a:t>
            </a:r>
            <a:r>
              <a:rPr lang="ru" sz="1400">
                <a:solidFill>
                  <a:schemeClr val="dk1"/>
                </a:solidFill>
                <a:highlight>
                  <a:srgbClr val="FFFFFF"/>
                </a:highlight>
                <a:latin typeface="Times New Roman"/>
                <a:ea typeface="Times New Roman"/>
                <a:cs typeface="Times New Roman"/>
                <a:sym typeface="Times New Roman"/>
              </a:rPr>
              <a:t> genome, we used data from Nystedt </a:t>
            </a:r>
            <a:r>
              <a:rPr i="1" lang="ru" sz="1400">
                <a:solidFill>
                  <a:schemeClr val="dk1"/>
                </a:solidFill>
                <a:highlight>
                  <a:srgbClr val="FFFFFF"/>
                </a:highlight>
                <a:latin typeface="Times New Roman"/>
                <a:ea typeface="Times New Roman"/>
                <a:cs typeface="Times New Roman"/>
                <a:sym typeface="Times New Roman"/>
              </a:rPr>
              <a:t>et. al</a:t>
            </a:r>
            <a:r>
              <a:rPr lang="ru" sz="1400">
                <a:solidFill>
                  <a:schemeClr val="dk1"/>
                </a:solidFill>
                <a:highlight>
                  <a:srgbClr val="FFFFFF"/>
                </a:highlight>
                <a:latin typeface="Times New Roman"/>
                <a:ea typeface="Times New Roman"/>
                <a:cs typeface="Times New Roman"/>
                <a:sym typeface="Times New Roman"/>
              </a:rPr>
              <a:t> 2013. </a:t>
            </a:r>
            <a:r>
              <a:rPr lang="ru" sz="1400">
                <a:solidFill>
                  <a:schemeClr val="dk1"/>
                </a:solidFill>
                <a:latin typeface="Times New Roman"/>
                <a:ea typeface="Times New Roman"/>
                <a:cs typeface="Times New Roman"/>
                <a:sym typeface="Times New Roman"/>
              </a:rPr>
              <a:t>The reference mitochondrial genome was obtained from the study of Sullivan A. </a:t>
            </a:r>
            <a:r>
              <a:rPr i="1" lang="ru" sz="1400">
                <a:solidFill>
                  <a:schemeClr val="dk1"/>
                </a:solidFill>
                <a:latin typeface="Times New Roman"/>
                <a:ea typeface="Times New Roman"/>
                <a:cs typeface="Times New Roman"/>
                <a:sym typeface="Times New Roman"/>
              </a:rPr>
              <a:t>et al.</a:t>
            </a:r>
            <a:r>
              <a:rPr lang="ru" sz="1400">
                <a:solidFill>
                  <a:schemeClr val="dk1"/>
                </a:solidFill>
                <a:latin typeface="Times New Roman"/>
                <a:ea typeface="Times New Roman"/>
                <a:cs typeface="Times New Roman"/>
                <a:sym typeface="Times New Roman"/>
              </a:rPr>
              <a:t> (2020) </a:t>
            </a:r>
            <a:endParaRPr sz="1400">
              <a:solidFill>
                <a:schemeClr val="dk1"/>
              </a:solidFill>
              <a:latin typeface="Times New Roman"/>
              <a:ea typeface="Times New Roman"/>
              <a:cs typeface="Times New Roman"/>
              <a:sym typeface="Times New Roman"/>
            </a:endParaRPr>
          </a:p>
          <a:p>
            <a:pPr indent="0" lvl="0" marL="0" rtl="0" algn="just">
              <a:spcBef>
                <a:spcPts val="1600"/>
              </a:spcBef>
              <a:spcAft>
                <a:spcPts val="1600"/>
              </a:spcAft>
              <a:buNone/>
            </a:pPr>
            <a:r>
              <a:rPr lang="ru" sz="1400">
                <a:solidFill>
                  <a:schemeClr val="dk1"/>
                </a:solidFill>
                <a:highlight>
                  <a:srgbClr val="FFFFFF"/>
                </a:highlight>
                <a:latin typeface="Times New Roman"/>
                <a:ea typeface="Times New Roman"/>
                <a:cs typeface="Times New Roman"/>
                <a:sym typeface="Times New Roman"/>
              </a:rPr>
              <a:t>Based on earlier gel electrophoresis analysis, it was shown that the </a:t>
            </a:r>
            <a:r>
              <a:rPr i="1" lang="ru" sz="1400">
                <a:solidFill>
                  <a:schemeClr val="dk1"/>
                </a:solidFill>
                <a:highlight>
                  <a:srgbClr val="FFFFFF"/>
                </a:highlight>
                <a:latin typeface="Times New Roman"/>
                <a:ea typeface="Times New Roman"/>
                <a:cs typeface="Times New Roman"/>
                <a:sym typeface="Times New Roman"/>
              </a:rPr>
              <a:t>NAD1</a:t>
            </a:r>
            <a:r>
              <a:rPr lang="ru" sz="1400">
                <a:solidFill>
                  <a:schemeClr val="dk1"/>
                </a:solidFill>
                <a:highlight>
                  <a:srgbClr val="FFFFFF"/>
                </a:highlight>
                <a:latin typeface="Times New Roman"/>
                <a:ea typeface="Times New Roman"/>
                <a:cs typeface="Times New Roman"/>
                <a:sym typeface="Times New Roman"/>
              </a:rPr>
              <a:t> gene is presented in the genome in multiple copies and can be a NUMT. To test this hypothesis, we selected scaffolds containing this gene using BLAST and QUAST. These scaffolds were annotated using PROKKA and BLAST against NCBI databases.</a:t>
            </a:r>
            <a:endParaRPr sz="1400">
              <a:solidFill>
                <a:schemeClr val="dk1"/>
              </a:solidFill>
              <a:highlight>
                <a:srgbClr val="FFFFFF"/>
              </a:highlight>
              <a:latin typeface="Times New Roman"/>
              <a:ea typeface="Times New Roman"/>
              <a:cs typeface="Times New Roman"/>
              <a:sym typeface="Times New Roman"/>
            </a:endParaRPr>
          </a:p>
        </p:txBody>
      </p:sp>
      <p:pic>
        <p:nvPicPr>
          <p:cNvPr id="119" name="Google Shape;119;p19"/>
          <p:cNvPicPr preferRelativeResize="0"/>
          <p:nvPr/>
        </p:nvPicPr>
        <p:blipFill>
          <a:blip r:embed="rId3">
            <a:alphaModFix/>
          </a:blip>
          <a:stretch>
            <a:fillRect/>
          </a:stretch>
        </p:blipFill>
        <p:spPr>
          <a:xfrm>
            <a:off x="5051025" y="799875"/>
            <a:ext cx="3929853" cy="3665252"/>
          </a:xfrm>
          <a:prstGeom prst="rect">
            <a:avLst/>
          </a:prstGeom>
          <a:noFill/>
          <a:ln>
            <a:noFill/>
          </a:ln>
        </p:spPr>
      </p:pic>
      <p:sp>
        <p:nvSpPr>
          <p:cNvPr id="120" name="Google Shape;120;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ru"/>
              <a:t>‹#›</a:t>
            </a:fld>
            <a:endParaRPr/>
          </a:p>
        </p:txBody>
      </p:sp>
      <p:sp>
        <p:nvSpPr>
          <p:cNvPr id="121" name="Google Shape;121;p19"/>
          <p:cNvSpPr txBox="1"/>
          <p:nvPr/>
        </p:nvSpPr>
        <p:spPr>
          <a:xfrm>
            <a:off x="4386200" y="4663225"/>
            <a:ext cx="42186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chemeClr val="dk1"/>
                </a:solidFill>
                <a:latin typeface="Times New Roman"/>
                <a:ea typeface="Times New Roman"/>
                <a:cs typeface="Times New Roman"/>
                <a:sym typeface="Times New Roman"/>
              </a:rPr>
              <a:t>Fig. 6 Pipeline for </a:t>
            </a:r>
            <a:r>
              <a:rPr i="1" lang="ru">
                <a:solidFill>
                  <a:schemeClr val="dk1"/>
                </a:solidFill>
                <a:latin typeface="Times New Roman"/>
                <a:ea typeface="Times New Roman"/>
                <a:cs typeface="Times New Roman"/>
                <a:sym typeface="Times New Roman"/>
              </a:rPr>
              <a:t>NAD1 </a:t>
            </a:r>
            <a:r>
              <a:rPr lang="ru">
                <a:solidFill>
                  <a:schemeClr val="dk1"/>
                </a:solidFill>
                <a:latin typeface="Times New Roman"/>
                <a:ea typeface="Times New Roman"/>
                <a:cs typeface="Times New Roman"/>
                <a:sym typeface="Times New Roman"/>
              </a:rPr>
              <a:t>gene analysis in Picea genome </a:t>
            </a:r>
            <a:endParaRPr>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0"/>
          <p:cNvSpPr txBox="1"/>
          <p:nvPr>
            <p:ph type="title"/>
          </p:nvPr>
        </p:nvSpPr>
        <p:spPr>
          <a:xfrm>
            <a:off x="412950" y="60275"/>
            <a:ext cx="8520600" cy="46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sz="2400">
                <a:latin typeface="Times New Roman"/>
                <a:ea typeface="Times New Roman"/>
                <a:cs typeface="Times New Roman"/>
                <a:sym typeface="Times New Roman"/>
              </a:rPr>
              <a:t>Multiple copies of </a:t>
            </a:r>
            <a:r>
              <a:rPr lang="ru" sz="2400">
                <a:latin typeface="Times New Roman"/>
                <a:ea typeface="Times New Roman"/>
                <a:cs typeface="Times New Roman"/>
                <a:sym typeface="Times New Roman"/>
              </a:rPr>
              <a:t> NAD1 were found</a:t>
            </a:r>
            <a:endParaRPr i="1" sz="2400">
              <a:latin typeface="Times New Roman"/>
              <a:ea typeface="Times New Roman"/>
              <a:cs typeface="Times New Roman"/>
              <a:sym typeface="Times New Roman"/>
            </a:endParaRPr>
          </a:p>
        </p:txBody>
      </p:sp>
      <p:sp>
        <p:nvSpPr>
          <p:cNvPr id="127" name="Google Shape;127;p20"/>
          <p:cNvSpPr txBox="1"/>
          <p:nvPr>
            <p:ph idx="1" type="body"/>
          </p:nvPr>
        </p:nvSpPr>
        <p:spPr>
          <a:xfrm>
            <a:off x="220575" y="604175"/>
            <a:ext cx="8520600" cy="1335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ru" sz="1400">
                <a:solidFill>
                  <a:schemeClr val="dk1"/>
                </a:solidFill>
                <a:highlight>
                  <a:srgbClr val="FFFFFF"/>
                </a:highlight>
                <a:latin typeface="Times New Roman"/>
                <a:ea typeface="Times New Roman"/>
                <a:cs typeface="Times New Roman"/>
                <a:sym typeface="Times New Roman"/>
              </a:rPr>
              <a:t>Among the selected scaffolds, s</a:t>
            </a:r>
            <a:r>
              <a:rPr lang="ru" sz="1400">
                <a:solidFill>
                  <a:schemeClr val="dk1"/>
                </a:solidFill>
                <a:highlight>
                  <a:srgbClr val="FFFFFF"/>
                </a:highlight>
                <a:latin typeface="Times New Roman"/>
                <a:ea typeface="Times New Roman"/>
                <a:cs typeface="Times New Roman"/>
                <a:sym typeface="Times New Roman"/>
              </a:rPr>
              <a:t>everal copies of </a:t>
            </a:r>
            <a:r>
              <a:rPr i="1" lang="ru" sz="1400">
                <a:solidFill>
                  <a:schemeClr val="dk1"/>
                </a:solidFill>
                <a:highlight>
                  <a:srgbClr val="FFFFFF"/>
                </a:highlight>
                <a:latin typeface="Times New Roman"/>
                <a:ea typeface="Times New Roman"/>
                <a:cs typeface="Times New Roman"/>
                <a:sym typeface="Times New Roman"/>
              </a:rPr>
              <a:t>NAD1</a:t>
            </a:r>
            <a:r>
              <a:rPr lang="ru" sz="1400">
                <a:solidFill>
                  <a:schemeClr val="dk1"/>
                </a:solidFill>
                <a:highlight>
                  <a:srgbClr val="FFFFFF"/>
                </a:highlight>
                <a:latin typeface="Times New Roman"/>
                <a:ea typeface="Times New Roman"/>
                <a:cs typeface="Times New Roman"/>
                <a:sym typeface="Times New Roman"/>
              </a:rPr>
              <a:t> gene were found, confirming the PCR data, but they were located on scaffolds less than 1kbp in length, which made it impossible to conclude whether it belongs to the mitochondrial or nuclear genome.</a:t>
            </a:r>
            <a:endParaRPr sz="1400">
              <a:solidFill>
                <a:schemeClr val="dk1"/>
              </a:solidFill>
              <a:highlight>
                <a:srgbClr val="FFFFFF"/>
              </a:highlight>
              <a:latin typeface="Times New Roman"/>
              <a:ea typeface="Times New Roman"/>
              <a:cs typeface="Times New Roman"/>
              <a:sym typeface="Times New Roman"/>
            </a:endParaRPr>
          </a:p>
          <a:p>
            <a:pPr indent="444500" lvl="0" marL="0" rtl="0" algn="just">
              <a:spcBef>
                <a:spcPts val="1600"/>
              </a:spcBef>
              <a:spcAft>
                <a:spcPts val="0"/>
              </a:spcAft>
              <a:buNone/>
            </a:pPr>
            <a:r>
              <a:t/>
            </a:r>
            <a:endParaRPr>
              <a:solidFill>
                <a:schemeClr val="dk1"/>
              </a:solidFill>
              <a:latin typeface="Times New Roman"/>
              <a:ea typeface="Times New Roman"/>
              <a:cs typeface="Times New Roman"/>
              <a:sym typeface="Times New Roman"/>
            </a:endParaRPr>
          </a:p>
          <a:p>
            <a:pPr indent="444500" lvl="0" marL="0" rtl="0" algn="just">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1600"/>
              </a:spcAft>
              <a:buNone/>
            </a:pPr>
            <a:r>
              <a:t/>
            </a:r>
            <a:endParaRPr>
              <a:solidFill>
                <a:schemeClr val="dk1"/>
              </a:solidFill>
              <a:latin typeface="Times New Roman"/>
              <a:ea typeface="Times New Roman"/>
              <a:cs typeface="Times New Roman"/>
              <a:sym typeface="Times New Roman"/>
            </a:endParaRPr>
          </a:p>
        </p:txBody>
      </p:sp>
      <p:sp>
        <p:nvSpPr>
          <p:cNvPr id="128" name="Google Shape;128;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ru"/>
              <a:t>‹#›</a:t>
            </a:fld>
            <a:endParaRPr/>
          </a:p>
        </p:txBody>
      </p:sp>
      <p:pic>
        <p:nvPicPr>
          <p:cNvPr id="129" name="Google Shape;129;p20"/>
          <p:cNvPicPr preferRelativeResize="0"/>
          <p:nvPr/>
        </p:nvPicPr>
        <p:blipFill>
          <a:blip r:embed="rId3">
            <a:alphaModFix/>
          </a:blip>
          <a:stretch>
            <a:fillRect/>
          </a:stretch>
        </p:blipFill>
        <p:spPr>
          <a:xfrm>
            <a:off x="6790375" y="1599750"/>
            <a:ext cx="1896876" cy="3063475"/>
          </a:xfrm>
          <a:prstGeom prst="rect">
            <a:avLst/>
          </a:prstGeom>
          <a:noFill/>
          <a:ln>
            <a:noFill/>
          </a:ln>
        </p:spPr>
      </p:pic>
      <p:sp>
        <p:nvSpPr>
          <p:cNvPr id="130" name="Google Shape;130;p20"/>
          <p:cNvSpPr txBox="1"/>
          <p:nvPr/>
        </p:nvSpPr>
        <p:spPr>
          <a:xfrm>
            <a:off x="5215575" y="4663225"/>
            <a:ext cx="38883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latin typeface="Times New Roman"/>
                <a:ea typeface="Times New Roman"/>
                <a:cs typeface="Times New Roman"/>
                <a:sym typeface="Times New Roman"/>
              </a:rPr>
              <a:t>Fig. 8 mtDNA classificator by </a:t>
            </a:r>
            <a:r>
              <a:rPr lang="ru">
                <a:solidFill>
                  <a:schemeClr val="dk1"/>
                </a:solidFill>
                <a:latin typeface="Times New Roman"/>
                <a:ea typeface="Times New Roman"/>
                <a:cs typeface="Times New Roman"/>
                <a:sym typeface="Times New Roman"/>
              </a:rPr>
              <a:t>Sullivan A. et al.</a:t>
            </a:r>
            <a:endParaRPr>
              <a:latin typeface="Times New Roman"/>
              <a:ea typeface="Times New Roman"/>
              <a:cs typeface="Times New Roman"/>
              <a:sym typeface="Times New Roman"/>
            </a:endParaRPr>
          </a:p>
        </p:txBody>
      </p:sp>
      <p:pic>
        <p:nvPicPr>
          <p:cNvPr id="131" name="Google Shape;131;p20"/>
          <p:cNvPicPr preferRelativeResize="0"/>
          <p:nvPr/>
        </p:nvPicPr>
        <p:blipFill>
          <a:blip r:embed="rId4">
            <a:alphaModFix/>
          </a:blip>
          <a:stretch>
            <a:fillRect/>
          </a:stretch>
        </p:blipFill>
        <p:spPr>
          <a:xfrm>
            <a:off x="330250" y="1692163"/>
            <a:ext cx="4428122" cy="2878648"/>
          </a:xfrm>
          <a:prstGeom prst="rect">
            <a:avLst/>
          </a:prstGeom>
          <a:noFill/>
          <a:ln>
            <a:noFill/>
          </a:ln>
        </p:spPr>
      </p:pic>
      <p:sp>
        <p:nvSpPr>
          <p:cNvPr id="132" name="Google Shape;132;p20"/>
          <p:cNvSpPr txBox="1"/>
          <p:nvPr/>
        </p:nvSpPr>
        <p:spPr>
          <a:xfrm>
            <a:off x="220575" y="4663225"/>
            <a:ext cx="44781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latin typeface="Times New Roman"/>
                <a:ea typeface="Times New Roman"/>
                <a:cs typeface="Times New Roman"/>
                <a:sym typeface="Times New Roman"/>
              </a:rPr>
              <a:t>Fig. 7 Picea mitochondrial genome visualized in CGView</a:t>
            </a:r>
            <a:endParaRPr>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1"/>
          <p:cNvSpPr txBox="1"/>
          <p:nvPr>
            <p:ph type="title"/>
          </p:nvPr>
        </p:nvSpPr>
        <p:spPr>
          <a:xfrm>
            <a:off x="412950" y="288875"/>
            <a:ext cx="8520600" cy="8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sz="2400">
                <a:latin typeface="Times New Roman"/>
                <a:ea typeface="Times New Roman"/>
                <a:cs typeface="Times New Roman"/>
                <a:sym typeface="Times New Roman"/>
              </a:rPr>
              <a:t>Conclusions</a:t>
            </a:r>
            <a:endParaRPr i="1" sz="2400">
              <a:latin typeface="Times New Roman"/>
              <a:ea typeface="Times New Roman"/>
              <a:cs typeface="Times New Roman"/>
              <a:sym typeface="Times New Roman"/>
            </a:endParaRPr>
          </a:p>
        </p:txBody>
      </p:sp>
      <p:sp>
        <p:nvSpPr>
          <p:cNvPr id="138" name="Google Shape;138;p21"/>
          <p:cNvSpPr txBox="1"/>
          <p:nvPr>
            <p:ph idx="1" type="body"/>
          </p:nvPr>
        </p:nvSpPr>
        <p:spPr>
          <a:xfrm>
            <a:off x="311700" y="1202050"/>
            <a:ext cx="8520600" cy="35019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Clr>
                <a:schemeClr val="dk1"/>
              </a:buClr>
              <a:buSzPts val="1600"/>
              <a:buFont typeface="Times New Roman"/>
              <a:buAutoNum type="arabicPeriod"/>
            </a:pPr>
            <a:r>
              <a:rPr lang="ru" sz="1600">
                <a:solidFill>
                  <a:schemeClr val="dk1"/>
                </a:solidFill>
                <a:latin typeface="Times New Roman"/>
                <a:ea typeface="Times New Roman"/>
                <a:cs typeface="Times New Roman"/>
                <a:sym typeface="Times New Roman"/>
              </a:rPr>
              <a:t>The rough plastome assembly was made for four Iris species: </a:t>
            </a:r>
            <a:r>
              <a:rPr i="1" lang="ru" sz="1600">
                <a:solidFill>
                  <a:schemeClr val="dk1"/>
                </a:solidFill>
                <a:latin typeface="Times New Roman"/>
                <a:ea typeface="Times New Roman"/>
                <a:cs typeface="Times New Roman"/>
                <a:sym typeface="Times New Roman"/>
              </a:rPr>
              <a:t>I.lycotis</a:t>
            </a:r>
            <a:r>
              <a:rPr lang="ru" sz="1600">
                <a:solidFill>
                  <a:schemeClr val="dk1"/>
                </a:solidFill>
                <a:latin typeface="Times New Roman"/>
                <a:ea typeface="Times New Roman"/>
                <a:cs typeface="Times New Roman"/>
                <a:sym typeface="Times New Roman"/>
              </a:rPr>
              <a:t>, </a:t>
            </a:r>
            <a:r>
              <a:rPr i="1" lang="ru" sz="1600">
                <a:solidFill>
                  <a:schemeClr val="dk1"/>
                </a:solidFill>
                <a:latin typeface="Times New Roman"/>
                <a:ea typeface="Times New Roman"/>
                <a:cs typeface="Times New Roman"/>
                <a:sym typeface="Times New Roman"/>
              </a:rPr>
              <a:t>I.munzii</a:t>
            </a:r>
            <a:r>
              <a:rPr lang="ru" sz="1600">
                <a:solidFill>
                  <a:schemeClr val="dk1"/>
                </a:solidFill>
                <a:latin typeface="Times New Roman"/>
                <a:ea typeface="Times New Roman"/>
                <a:cs typeface="Times New Roman"/>
                <a:sym typeface="Times New Roman"/>
              </a:rPr>
              <a:t>, </a:t>
            </a:r>
            <a:r>
              <a:rPr i="1" lang="ru" sz="1600">
                <a:solidFill>
                  <a:schemeClr val="dk1"/>
                </a:solidFill>
                <a:latin typeface="Times New Roman"/>
                <a:ea typeface="Times New Roman"/>
                <a:cs typeface="Times New Roman"/>
                <a:sym typeface="Times New Roman"/>
              </a:rPr>
              <a:t>I.filifolia</a:t>
            </a:r>
            <a:r>
              <a:rPr lang="ru" sz="1600">
                <a:solidFill>
                  <a:schemeClr val="dk1"/>
                </a:solidFill>
                <a:latin typeface="Times New Roman"/>
                <a:ea typeface="Times New Roman"/>
                <a:cs typeface="Times New Roman"/>
                <a:sym typeface="Times New Roman"/>
              </a:rPr>
              <a:t> и </a:t>
            </a:r>
            <a:r>
              <a:rPr i="1" lang="ru" sz="1600">
                <a:solidFill>
                  <a:schemeClr val="dk1"/>
                </a:solidFill>
                <a:latin typeface="Times New Roman"/>
                <a:ea typeface="Times New Roman"/>
                <a:cs typeface="Times New Roman"/>
                <a:sym typeface="Times New Roman"/>
              </a:rPr>
              <a:t>I. pamphilica</a:t>
            </a:r>
            <a:r>
              <a:rPr lang="ru" sz="1600">
                <a:solidFill>
                  <a:schemeClr val="dk1"/>
                </a:solidFill>
                <a:latin typeface="Times New Roman"/>
                <a:ea typeface="Times New Roman"/>
                <a:cs typeface="Times New Roman"/>
                <a:sym typeface="Times New Roman"/>
              </a:rPr>
              <a:t>;</a:t>
            </a:r>
            <a:endParaRPr sz="1600">
              <a:solidFill>
                <a:schemeClr val="dk1"/>
              </a:solidFill>
              <a:latin typeface="Times New Roman"/>
              <a:ea typeface="Times New Roman"/>
              <a:cs typeface="Times New Roman"/>
              <a:sym typeface="Times New Roman"/>
            </a:endParaRPr>
          </a:p>
          <a:p>
            <a:pPr indent="-330200" lvl="0" marL="457200" rtl="0" algn="just">
              <a:spcBef>
                <a:spcPts val="0"/>
              </a:spcBef>
              <a:spcAft>
                <a:spcPts val="0"/>
              </a:spcAft>
              <a:buClr>
                <a:schemeClr val="dk1"/>
              </a:buClr>
              <a:buSzPts val="1600"/>
              <a:buFont typeface="Times New Roman"/>
              <a:buAutoNum type="arabicPeriod"/>
            </a:pPr>
            <a:r>
              <a:rPr lang="ru" sz="1600">
                <a:solidFill>
                  <a:schemeClr val="dk1"/>
                </a:solidFill>
                <a:latin typeface="Times New Roman"/>
                <a:ea typeface="Times New Roman"/>
                <a:cs typeface="Times New Roman"/>
                <a:sym typeface="Times New Roman"/>
              </a:rPr>
              <a:t>The phylogeny analysis</a:t>
            </a:r>
            <a:r>
              <a:rPr lang="ru" sz="1600">
                <a:solidFill>
                  <a:schemeClr val="dk1"/>
                </a:solidFill>
                <a:highlight>
                  <a:srgbClr val="FFFFFF"/>
                </a:highlight>
                <a:latin typeface="Times New Roman"/>
                <a:ea typeface="Times New Roman"/>
                <a:cs typeface="Times New Roman"/>
                <a:sym typeface="Times New Roman"/>
              </a:rPr>
              <a:t> for 10 species confirmed the previous results, obtained by five chloroplast genes (Wilson, 2011);</a:t>
            </a:r>
            <a:endParaRPr sz="1600">
              <a:solidFill>
                <a:schemeClr val="dk1"/>
              </a:solidFill>
              <a:highlight>
                <a:srgbClr val="FFFFFF"/>
              </a:highlight>
              <a:latin typeface="Times New Roman"/>
              <a:ea typeface="Times New Roman"/>
              <a:cs typeface="Times New Roman"/>
              <a:sym typeface="Times New Roman"/>
            </a:endParaRPr>
          </a:p>
          <a:p>
            <a:pPr indent="-330200" lvl="0" marL="457200" rtl="0" algn="just">
              <a:spcBef>
                <a:spcPts val="0"/>
              </a:spcBef>
              <a:spcAft>
                <a:spcPts val="0"/>
              </a:spcAft>
              <a:buClr>
                <a:schemeClr val="dk1"/>
              </a:buClr>
              <a:buSzPts val="1600"/>
              <a:buFont typeface="Times New Roman"/>
              <a:buAutoNum type="arabicPeriod"/>
            </a:pPr>
            <a:r>
              <a:rPr lang="ru" sz="1600">
                <a:solidFill>
                  <a:schemeClr val="dk1"/>
                </a:solidFill>
                <a:highlight>
                  <a:srgbClr val="FFFFFF"/>
                </a:highlight>
                <a:latin typeface="Times New Roman"/>
                <a:ea typeface="Times New Roman"/>
                <a:cs typeface="Times New Roman"/>
                <a:sym typeface="Times New Roman"/>
              </a:rPr>
              <a:t>Several copies of NAD1 gene in Picea abies were found, confirming the gel electrophoresis data for this gene.</a:t>
            </a:r>
            <a:endParaRPr sz="1600">
              <a:solidFill>
                <a:schemeClr val="dk1"/>
              </a:solidFill>
              <a:latin typeface="Times New Roman"/>
              <a:ea typeface="Times New Roman"/>
              <a:cs typeface="Times New Roman"/>
              <a:sym typeface="Times New Roman"/>
            </a:endParaRPr>
          </a:p>
        </p:txBody>
      </p:sp>
      <p:sp>
        <p:nvSpPr>
          <p:cNvPr id="139" name="Google Shape;13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